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10400" cy="9296400"/>
  <p:embeddedFontLst>
    <p:embeddedFont>
      <p:font typeface="Architects Daughter" charset="0"/>
      <p:regular r:id="rId18"/>
    </p:embeddedFont>
    <p:embeddedFont>
      <p:font typeface="Questrial" charset="0"/>
      <p:regular r:id="rId19"/>
    </p:embeddedFont>
    <p:embeddedFont>
      <p:font typeface="EB Garamond" charset="0"/>
      <p:regular r:id="rId20"/>
    </p:embeddedFont>
    <p:embeddedFont>
      <p:font typeface="Tw Cen MT" pitchFamily="34" charset="0"/>
      <p:regular r:id="rId21"/>
      <p:bold r:id="rId22"/>
      <p:italic r:id="rId23"/>
      <p:boldItalic r:id="rId2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B0B0342-641A-4D08-80E9-140C5FA3DE55}">
  <a:tblStyle styleId="{1B0B0342-641A-4D08-80E9-140C5FA3DE55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EF5E6"/>
          </a:solidFill>
        </a:fill>
      </a:tcStyle>
    </a:wholeTbl>
    <a:band1H>
      <a:tcStyle>
        <a:tcBdr/>
        <a:fill>
          <a:solidFill>
            <a:srgbClr val="DCEACA"/>
          </a:solidFill>
        </a:fill>
      </a:tcStyle>
    </a:band1H>
    <a:band1V>
      <a:tcStyle>
        <a:tcBdr/>
        <a:fill>
          <a:solidFill>
            <a:srgbClr val="DCEACA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6156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hape 12"/>
          <p:cNvGrpSpPr/>
          <p:nvPr/>
        </p:nvGrpSpPr>
        <p:grpSpPr>
          <a:xfrm>
            <a:off x="0" y="-30476"/>
            <a:ext cx="9067800" cy="6889273"/>
            <a:chOff x="0" y="-30476"/>
            <a:chExt cx="9067800" cy="6889273"/>
          </a:xfrm>
        </p:grpSpPr>
        <p:cxnSp>
          <p:nvCxnSpPr>
            <p:cNvPr id="13" name="Shape 13"/>
            <p:cNvCxnSpPr/>
            <p:nvPr/>
          </p:nvCxnSpPr>
          <p:spPr>
            <a:xfrm rot="-5400000" flipH="1">
              <a:off x="-1447800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-5400000" flipH="1">
              <a:off x="-1638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 flipH="1">
              <a:off x="-33147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 flipH="1">
              <a:off x="-1371600" y="2971800"/>
              <a:ext cx="6858000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 flipH="1">
              <a:off x="-2819400" y="3200400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 flipH="1">
              <a:off x="-21336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 flipH="1">
              <a:off x="-3124200" y="3276600"/>
              <a:ext cx="6858000" cy="3047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 flipH="1">
              <a:off x="-1828799" y="3352799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 flipH="1">
              <a:off x="-2819400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 flipH="1">
              <a:off x="-2438400" y="3124200"/>
              <a:ext cx="6858000" cy="609599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5400000">
              <a:off x="-914400" y="3276600"/>
              <a:ext cx="6858000" cy="3047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5400000">
              <a:off x="-1855470" y="3227070"/>
              <a:ext cx="6858000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 flipH="1">
              <a:off x="-26431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-5400000" flipH="1">
              <a:off x="-1954530" y="3326130"/>
              <a:ext cx="6858000" cy="20574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Shape 32"/>
            <p:cNvCxnSpPr/>
            <p:nvPr/>
          </p:nvCxnSpPr>
          <p:spPr>
            <a:xfrm rot="-5400000" flipH="1">
              <a:off x="-2362200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Shape 33"/>
            <p:cNvCxnSpPr/>
            <p:nvPr/>
          </p:nvCxnSpPr>
          <p:spPr>
            <a:xfrm rot="-5400000" flipH="1">
              <a:off x="-2133600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Shape 34"/>
            <p:cNvCxnSpPr/>
            <p:nvPr/>
          </p:nvCxnSpPr>
          <p:spPr>
            <a:xfrm rot="-5400000" flipH="1">
              <a:off x="10667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 flipH="1">
              <a:off x="876299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 rot="5400000">
              <a:off x="1028699" y="3238500"/>
              <a:ext cx="6858000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 rot="-5400000" flipH="1">
              <a:off x="-8001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 rot="5400000">
              <a:off x="-152399" y="3429000"/>
              <a:ext cx="6858000" cy="1587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 rot="-5400000" flipH="1">
              <a:off x="-304800" y="3200400"/>
              <a:ext cx="6858000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 rot="5400000">
              <a:off x="-190498" y="3238500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 rot="-5400000" flipH="1">
              <a:off x="380999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 rot="-5400000" flipH="1">
              <a:off x="-609600" y="3276600"/>
              <a:ext cx="6858000" cy="3047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 rot="-5400000" flipH="1">
              <a:off x="685800" y="3352799"/>
              <a:ext cx="6858000" cy="152401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 flipH="1">
              <a:off x="-304800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5400000">
              <a:off x="16001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5400000">
              <a:off x="659130" y="3227070"/>
              <a:ext cx="6858000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 flipH="1">
              <a:off x="-128586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 flipH="1">
              <a:off x="560069" y="3326130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 flipH="1">
              <a:off x="1523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 flipH="1">
              <a:off x="3809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 flipH="1">
              <a:off x="2743199" y="3352801"/>
              <a:ext cx="6858000" cy="152399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 flipH="1">
              <a:off x="2095501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5400000">
              <a:off x="2705099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5400000">
              <a:off x="1828800" y="3276600"/>
              <a:ext cx="6857999" cy="304799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-5400000" flipH="1">
              <a:off x="1066799" y="3200402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Shape 60"/>
            <p:cNvCxnSpPr/>
            <p:nvPr/>
          </p:nvCxnSpPr>
          <p:spPr>
            <a:xfrm rot="-5400000" flipH="1">
              <a:off x="2362200" y="3352800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Shape 61"/>
            <p:cNvCxnSpPr/>
            <p:nvPr/>
          </p:nvCxnSpPr>
          <p:spPr>
            <a:xfrm rot="5400000">
              <a:off x="2646044" y="2722246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 rot="5400000">
              <a:off x="3048951" y="3277553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Shape 63"/>
            <p:cNvCxnSpPr/>
            <p:nvPr/>
          </p:nvCxnSpPr>
          <p:spPr>
            <a:xfrm rot="5400000">
              <a:off x="2895599" y="3276601"/>
              <a:ext cx="6858000" cy="3047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Shape 64"/>
            <p:cNvCxnSpPr/>
            <p:nvPr/>
          </p:nvCxnSpPr>
          <p:spPr>
            <a:xfrm rot="5400000">
              <a:off x="2388869" y="3227071"/>
              <a:ext cx="6858000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 rot="-5400000" flipH="1">
              <a:off x="2236469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Shape 66"/>
            <p:cNvCxnSpPr/>
            <p:nvPr/>
          </p:nvCxnSpPr>
          <p:spPr>
            <a:xfrm rot="-5400000" flipH="1">
              <a:off x="1752599" y="3352801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Shape 67"/>
            <p:cNvCxnSpPr/>
            <p:nvPr/>
          </p:nvCxnSpPr>
          <p:spPr>
            <a:xfrm rot="-5400000" flipH="1">
              <a:off x="19811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Shape 68"/>
            <p:cNvCxnSpPr/>
            <p:nvPr/>
          </p:nvCxnSpPr>
          <p:spPr>
            <a:xfrm rot="5400000">
              <a:off x="3467099" y="3314701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 rot="-5400000" flipH="1">
              <a:off x="3467099" y="3314701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 rot="5400000">
              <a:off x="4038599" y="3429001"/>
              <a:ext cx="6858000" cy="1587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 rot="-5400000" flipH="1">
              <a:off x="3886199" y="3200401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Shape 72"/>
            <p:cNvCxnSpPr/>
            <p:nvPr/>
          </p:nvCxnSpPr>
          <p:spPr>
            <a:xfrm rot="5400000">
              <a:off x="4000500" y="3238501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 rot="-5400000" flipH="1">
              <a:off x="4572000" y="3200401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 rot="-5400000" flipH="1">
              <a:off x="37337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 rot="5400000">
              <a:off x="3619499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Shape 76"/>
            <p:cNvCxnSpPr/>
            <p:nvPr/>
          </p:nvCxnSpPr>
          <p:spPr>
            <a:xfrm rot="-5400000" flipH="1">
              <a:off x="4214813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Shape 77"/>
            <p:cNvCxnSpPr/>
            <p:nvPr/>
          </p:nvCxnSpPr>
          <p:spPr>
            <a:xfrm rot="-5400000" flipH="1">
              <a:off x="4751069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Shape 78"/>
            <p:cNvCxnSpPr/>
            <p:nvPr/>
          </p:nvCxnSpPr>
          <p:spPr>
            <a:xfrm rot="-5400000" flipH="1">
              <a:off x="4343399" y="3352801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 rot="-5400000" flipH="1">
              <a:off x="4571999" y="3352801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Shape 80"/>
            <p:cNvCxnSpPr/>
            <p:nvPr/>
          </p:nvCxnSpPr>
          <p:spPr>
            <a:xfrm rot="-5400000" flipH="1">
              <a:off x="5257799" y="3352802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Shape 81"/>
            <p:cNvCxnSpPr/>
            <p:nvPr/>
          </p:nvCxnSpPr>
          <p:spPr>
            <a:xfrm rot="-5400000" flipH="1">
              <a:off x="5067299" y="3238502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Shape 82"/>
            <p:cNvCxnSpPr/>
            <p:nvPr/>
          </p:nvCxnSpPr>
          <p:spPr>
            <a:xfrm rot="5400000">
              <a:off x="5219699" y="3238502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Shape 83"/>
            <p:cNvCxnSpPr/>
            <p:nvPr/>
          </p:nvCxnSpPr>
          <p:spPr>
            <a:xfrm rot="-5400000" flipH="1">
              <a:off x="4876801" y="3352801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Shape 84"/>
            <p:cNvCxnSpPr/>
            <p:nvPr/>
          </p:nvCxnSpPr>
          <p:spPr>
            <a:xfrm rot="5400000">
              <a:off x="5527993" y="3318196"/>
              <a:ext cx="6888479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Shape 85"/>
            <p:cNvCxnSpPr/>
            <p:nvPr/>
          </p:nvCxnSpPr>
          <p:spPr>
            <a:xfrm rot="5400000">
              <a:off x="4850130" y="3227072"/>
              <a:ext cx="6858000" cy="40385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Shape 86"/>
            <p:cNvCxnSpPr/>
            <p:nvPr/>
          </p:nvCxnSpPr>
          <p:spPr>
            <a:xfrm rot="-5400000" flipH="1">
              <a:off x="4751069" y="3326132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Shape 87"/>
            <p:cNvCxnSpPr/>
            <p:nvPr/>
          </p:nvCxnSpPr>
          <p:spPr>
            <a:xfrm rot="5400000">
              <a:off x="5562598" y="3429001"/>
              <a:ext cx="6858002" cy="1587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Shape 88"/>
            <p:cNvCxnSpPr/>
            <p:nvPr/>
          </p:nvCxnSpPr>
          <p:spPr>
            <a:xfrm rot="5400000">
              <a:off x="2552699" y="3390900"/>
              <a:ext cx="6858000" cy="76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Shape 89"/>
            <p:cNvCxnSpPr/>
            <p:nvPr/>
          </p:nvCxnSpPr>
          <p:spPr>
            <a:xfrm rot="-5400000" flipH="1">
              <a:off x="3047999" y="3352800"/>
              <a:ext cx="6858000" cy="15239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Shape 90"/>
            <p:cNvCxnSpPr/>
            <p:nvPr/>
          </p:nvCxnSpPr>
          <p:spPr>
            <a:xfrm rot="-5400000" flipH="1">
              <a:off x="3238499" y="3238500"/>
              <a:ext cx="6858000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Shape 91"/>
            <p:cNvCxnSpPr/>
            <p:nvPr/>
          </p:nvCxnSpPr>
          <p:spPr>
            <a:xfrm rot="5400000">
              <a:off x="2133599" y="3276600"/>
              <a:ext cx="6858000" cy="30479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Shape 92"/>
            <p:cNvCxnSpPr/>
            <p:nvPr/>
          </p:nvCxnSpPr>
          <p:spPr>
            <a:xfrm rot="-5400000" flipH="1">
              <a:off x="3148012" y="3252789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Shape 93"/>
            <p:cNvCxnSpPr/>
            <p:nvPr/>
          </p:nvCxnSpPr>
          <p:spPr>
            <a:xfrm rot="5400000">
              <a:off x="3771899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Shape 94"/>
            <p:cNvCxnSpPr/>
            <p:nvPr/>
          </p:nvCxnSpPr>
          <p:spPr>
            <a:xfrm rot="5400000">
              <a:off x="4229099" y="2933700"/>
              <a:ext cx="6858000" cy="990599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 rot="-5400000" flipH="1">
              <a:off x="1371599" y="3200403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0" y="1905000"/>
            <a:ext cx="4953000" cy="312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0" name="Shape 100"/>
          <p:cNvGrpSpPr/>
          <p:nvPr/>
        </p:nvGrpSpPr>
        <p:grpSpPr>
          <a:xfrm>
            <a:off x="0" y="2057400"/>
            <a:ext cx="4801394" cy="2820987"/>
            <a:chOff x="0" y="2057400"/>
            <a:chExt cx="4801394" cy="2820987"/>
          </a:xfrm>
        </p:grpSpPr>
        <p:cxnSp>
          <p:nvCxnSpPr>
            <p:cNvPr id="101" name="Shape 101"/>
            <p:cNvCxnSpPr/>
            <p:nvPr/>
          </p:nvCxnSpPr>
          <p:spPr>
            <a:xfrm>
              <a:off x="0" y="2057400"/>
              <a:ext cx="4800600" cy="1587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Shape 102"/>
            <p:cNvCxnSpPr/>
            <p:nvPr/>
          </p:nvCxnSpPr>
          <p:spPr>
            <a:xfrm>
              <a:off x="0" y="4876800"/>
              <a:ext cx="4800600" cy="1587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Shape 103"/>
            <p:cNvCxnSpPr/>
            <p:nvPr/>
          </p:nvCxnSpPr>
          <p:spPr>
            <a:xfrm rot="5400000">
              <a:off x="3391694" y="3467099"/>
              <a:ext cx="2818605" cy="793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599" cy="1600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FFEFE"/>
              </a:buClr>
              <a:buFont typeface="Questrial"/>
              <a:buNone/>
              <a:defRPr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5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40"/>
              </a:spcBef>
              <a:buClr>
                <a:srgbClr val="CFFF43"/>
              </a:buClr>
              <a:buFont typeface="Arial"/>
              <a:buNone/>
              <a:defRPr sz="22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ctr" rtl="0">
              <a:spcBef>
                <a:spcPts val="400"/>
              </a:spcBef>
              <a:buClr>
                <a:srgbClr val="CFFF43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ctr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ctr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EFE"/>
              </a:buClr>
              <a:buFont typeface="Questrial"/>
              <a:buNone/>
              <a:defRPr sz="3600" b="1" cap="none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1920" algn="l" rtl="0">
              <a:spcBef>
                <a:spcPts val="480"/>
              </a:spcBef>
              <a:buClr>
                <a:srgbClr val="CFFF43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indent="-66040" algn="l" rtl="0">
              <a:spcBef>
                <a:spcPts val="400"/>
              </a:spcBef>
              <a:buClr>
                <a:srgbClr val="CFFF43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indent="-10160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indent="-12191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indent="-129539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indent="-91439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indent="-91439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indent="-91439" algn="l" rtl="0">
              <a:spcBef>
                <a:spcPts val="32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indent="-91439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EFE"/>
              </a:buClr>
              <a:buFont typeface="Questrial"/>
              <a:buNone/>
              <a:defRPr sz="3600" b="1" cap="none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1920" algn="l" rtl="0">
              <a:spcBef>
                <a:spcPts val="480"/>
              </a:spcBef>
              <a:buClr>
                <a:srgbClr val="CFFF43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indent="-66040" algn="l" rtl="0">
              <a:spcBef>
                <a:spcPts val="400"/>
              </a:spcBef>
              <a:buClr>
                <a:srgbClr val="CFFF43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indent="-10160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indent="-12191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indent="-129539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indent="-91439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indent="-91439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indent="-91439" algn="l" rtl="0">
              <a:spcBef>
                <a:spcPts val="32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indent="-91439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EFE"/>
              </a:buClr>
              <a:buFont typeface="Questrial"/>
              <a:buNone/>
              <a:defRPr sz="3600" b="1" cap="none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1920" algn="l" rtl="0">
              <a:spcBef>
                <a:spcPts val="480"/>
              </a:spcBef>
              <a:buClr>
                <a:srgbClr val="CFFF43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indent="-66040" algn="l" rtl="0">
              <a:spcBef>
                <a:spcPts val="400"/>
              </a:spcBef>
              <a:buClr>
                <a:srgbClr val="CFFF43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indent="-10160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indent="-12191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indent="-129539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indent="-91439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indent="-91439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indent="-91439" algn="l" rtl="0">
              <a:spcBef>
                <a:spcPts val="32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indent="-91439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EFE"/>
              </a:buClr>
              <a:buFont typeface="Questrial"/>
              <a:buNone/>
              <a:defRPr sz="3600" b="1" cap="none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 sz="2400" b="1"/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 sz="2400" b="1"/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Shape 129"/>
          <p:cNvGrpSpPr/>
          <p:nvPr/>
        </p:nvGrpSpPr>
        <p:grpSpPr>
          <a:xfrm>
            <a:off x="0" y="-30477"/>
            <a:ext cx="9067799" cy="4846320"/>
            <a:chOff x="0" y="-30476"/>
            <a:chExt cx="9067799" cy="4526277"/>
          </a:xfrm>
        </p:grpSpPr>
        <p:cxnSp>
          <p:nvCxnSpPr>
            <p:cNvPr id="130" name="Shape 130"/>
            <p:cNvCxnSpPr/>
            <p:nvPr/>
          </p:nvCxnSpPr>
          <p:spPr>
            <a:xfrm rot="-5400000" flipH="1">
              <a:off x="-271664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Shape 131"/>
            <p:cNvCxnSpPr/>
            <p:nvPr/>
          </p:nvCxnSpPr>
          <p:spPr>
            <a:xfrm rot="-5400000" flipH="1">
              <a:off x="-462164" y="2051911"/>
              <a:ext cx="450573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hape 132"/>
            <p:cNvCxnSpPr/>
            <p:nvPr/>
          </p:nvCxnSpPr>
          <p:spPr>
            <a:xfrm rot="5400000">
              <a:off x="-309764" y="2051911"/>
              <a:ext cx="450573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Shape 133"/>
            <p:cNvCxnSpPr/>
            <p:nvPr/>
          </p:nvCxnSpPr>
          <p:spPr>
            <a:xfrm rot="5400000">
              <a:off x="-2062365" y="2128111"/>
              <a:ext cx="450573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Shape 134"/>
            <p:cNvCxnSpPr/>
            <p:nvPr/>
          </p:nvCxnSpPr>
          <p:spPr>
            <a:xfrm rot="-5400000" flipH="1">
              <a:off x="-2138564" y="2128111"/>
              <a:ext cx="450573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Shape 135"/>
            <p:cNvCxnSpPr/>
            <p:nvPr/>
          </p:nvCxnSpPr>
          <p:spPr>
            <a:xfrm rot="-5400000" flipH="1">
              <a:off x="-195464" y="1785211"/>
              <a:ext cx="4505730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Shape 136"/>
            <p:cNvCxnSpPr/>
            <p:nvPr/>
          </p:nvCxnSpPr>
          <p:spPr>
            <a:xfrm rot="-5400000" flipH="1">
              <a:off x="-1643265" y="2013811"/>
              <a:ext cx="450573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Shape 137"/>
            <p:cNvCxnSpPr/>
            <p:nvPr/>
          </p:nvCxnSpPr>
          <p:spPr>
            <a:xfrm rot="5400000">
              <a:off x="-1528964" y="2051911"/>
              <a:ext cx="450573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 rot="-5400000" flipH="1">
              <a:off x="-957465" y="2013811"/>
              <a:ext cx="450573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Shape 139"/>
            <p:cNvCxnSpPr/>
            <p:nvPr/>
          </p:nvCxnSpPr>
          <p:spPr>
            <a:xfrm rot="-5400000" flipH="1">
              <a:off x="-1948064" y="2090011"/>
              <a:ext cx="4505730" cy="3047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Shape 140"/>
            <p:cNvCxnSpPr/>
            <p:nvPr/>
          </p:nvCxnSpPr>
          <p:spPr>
            <a:xfrm rot="-5400000" flipH="1">
              <a:off x="-652664" y="2166210"/>
              <a:ext cx="4505730" cy="152401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Shape 141"/>
            <p:cNvCxnSpPr/>
            <p:nvPr/>
          </p:nvCxnSpPr>
          <p:spPr>
            <a:xfrm rot="-5400000" flipH="1">
              <a:off x="-1643265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Shape 142"/>
            <p:cNvCxnSpPr/>
            <p:nvPr/>
          </p:nvCxnSpPr>
          <p:spPr>
            <a:xfrm rot="-5400000" flipH="1">
              <a:off x="-1790700" y="2019300"/>
              <a:ext cx="4495800" cy="4572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Shape 143"/>
            <p:cNvCxnSpPr/>
            <p:nvPr/>
          </p:nvCxnSpPr>
          <p:spPr>
            <a:xfrm rot="5400000">
              <a:off x="-555509" y="1535656"/>
              <a:ext cx="450573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 rot="5400000">
              <a:off x="34087" y="2090963"/>
              <a:ext cx="450573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 rot="5400000">
              <a:off x="261735" y="2090011"/>
              <a:ext cx="4505730" cy="3047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Shape 146"/>
            <p:cNvCxnSpPr/>
            <p:nvPr/>
          </p:nvCxnSpPr>
          <p:spPr>
            <a:xfrm rot="5400000">
              <a:off x="-679334" y="2040481"/>
              <a:ext cx="4505730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Shape 147"/>
            <p:cNvCxnSpPr/>
            <p:nvPr/>
          </p:nvCxnSpPr>
          <p:spPr>
            <a:xfrm rot="-5400000" flipH="1">
              <a:off x="-1467052" y="2066199"/>
              <a:ext cx="450573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Shape 148"/>
            <p:cNvCxnSpPr/>
            <p:nvPr/>
          </p:nvCxnSpPr>
          <p:spPr>
            <a:xfrm rot="-5400000" flipH="1">
              <a:off x="-778395" y="2139541"/>
              <a:ext cx="450573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Shape 149"/>
            <p:cNvCxnSpPr/>
            <p:nvPr/>
          </p:nvCxnSpPr>
          <p:spPr>
            <a:xfrm rot="-5400000" flipH="1">
              <a:off x="-1186065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Shape 150"/>
            <p:cNvCxnSpPr/>
            <p:nvPr/>
          </p:nvCxnSpPr>
          <p:spPr>
            <a:xfrm rot="-5400000" flipH="1">
              <a:off x="-957465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Shape 151"/>
            <p:cNvCxnSpPr/>
            <p:nvPr/>
          </p:nvCxnSpPr>
          <p:spPr>
            <a:xfrm rot="-5400000" flipH="1">
              <a:off x="2242934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Shape 152"/>
            <p:cNvCxnSpPr/>
            <p:nvPr/>
          </p:nvCxnSpPr>
          <p:spPr>
            <a:xfrm rot="-5400000" flipH="1">
              <a:off x="2052434" y="2051911"/>
              <a:ext cx="450573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Shape 153"/>
            <p:cNvCxnSpPr/>
            <p:nvPr/>
          </p:nvCxnSpPr>
          <p:spPr>
            <a:xfrm rot="5400000">
              <a:off x="2204834" y="2051911"/>
              <a:ext cx="4505730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Shape 154"/>
            <p:cNvCxnSpPr/>
            <p:nvPr/>
          </p:nvCxnSpPr>
          <p:spPr>
            <a:xfrm rot="5400000">
              <a:off x="452235" y="2128111"/>
              <a:ext cx="450573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Shape 155"/>
            <p:cNvCxnSpPr/>
            <p:nvPr/>
          </p:nvCxnSpPr>
          <p:spPr>
            <a:xfrm rot="-5400000" flipH="1">
              <a:off x="376035" y="2128111"/>
              <a:ext cx="450573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Shape 156"/>
            <p:cNvCxnSpPr/>
            <p:nvPr/>
          </p:nvCxnSpPr>
          <p:spPr>
            <a:xfrm rot="5400000">
              <a:off x="1023735" y="2242138"/>
              <a:ext cx="4505730" cy="1587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Shape 157"/>
            <p:cNvCxnSpPr/>
            <p:nvPr/>
          </p:nvCxnSpPr>
          <p:spPr>
            <a:xfrm rot="-5400000" flipH="1">
              <a:off x="871335" y="2013811"/>
              <a:ext cx="4505730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Shape 158"/>
            <p:cNvCxnSpPr/>
            <p:nvPr/>
          </p:nvCxnSpPr>
          <p:spPr>
            <a:xfrm rot="5400000">
              <a:off x="985636" y="2051911"/>
              <a:ext cx="450573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Shape 159"/>
            <p:cNvCxnSpPr/>
            <p:nvPr/>
          </p:nvCxnSpPr>
          <p:spPr>
            <a:xfrm rot="-5400000" flipH="1">
              <a:off x="1557135" y="2013811"/>
              <a:ext cx="450573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 rot="-5400000" flipH="1">
              <a:off x="566535" y="2090011"/>
              <a:ext cx="4505730" cy="3047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Shape 161"/>
            <p:cNvCxnSpPr/>
            <p:nvPr/>
          </p:nvCxnSpPr>
          <p:spPr>
            <a:xfrm rot="-5400000" flipH="1">
              <a:off x="1861936" y="2166210"/>
              <a:ext cx="450573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 rot="-5400000" flipH="1">
              <a:off x="871335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Shape 163"/>
            <p:cNvCxnSpPr/>
            <p:nvPr/>
          </p:nvCxnSpPr>
          <p:spPr>
            <a:xfrm rot="5400000">
              <a:off x="147435" y="2128111"/>
              <a:ext cx="450573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 rot="5400000">
              <a:off x="1959090" y="1535656"/>
              <a:ext cx="450573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 rot="5400000">
              <a:off x="2548687" y="2090963"/>
              <a:ext cx="450573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Shape 166"/>
            <p:cNvCxnSpPr/>
            <p:nvPr/>
          </p:nvCxnSpPr>
          <p:spPr>
            <a:xfrm rot="5400000">
              <a:off x="2776334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Shape 167"/>
            <p:cNvCxnSpPr/>
            <p:nvPr/>
          </p:nvCxnSpPr>
          <p:spPr>
            <a:xfrm rot="5400000">
              <a:off x="1835265" y="2040481"/>
              <a:ext cx="4505730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Shape 168"/>
            <p:cNvCxnSpPr/>
            <p:nvPr/>
          </p:nvCxnSpPr>
          <p:spPr>
            <a:xfrm rot="-5400000" flipH="1">
              <a:off x="1047547" y="2066199"/>
              <a:ext cx="450573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Shape 169"/>
            <p:cNvCxnSpPr/>
            <p:nvPr/>
          </p:nvCxnSpPr>
          <p:spPr>
            <a:xfrm rot="-5400000" flipH="1">
              <a:off x="1736204" y="2139541"/>
              <a:ext cx="450573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Shape 170"/>
            <p:cNvCxnSpPr/>
            <p:nvPr/>
          </p:nvCxnSpPr>
          <p:spPr>
            <a:xfrm rot="-5400000" flipH="1">
              <a:off x="1328534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Shape 171"/>
            <p:cNvCxnSpPr/>
            <p:nvPr/>
          </p:nvCxnSpPr>
          <p:spPr>
            <a:xfrm rot="-5400000" flipH="1">
              <a:off x="1557134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Shape 172"/>
            <p:cNvCxnSpPr/>
            <p:nvPr/>
          </p:nvCxnSpPr>
          <p:spPr>
            <a:xfrm rot="-5400000" flipH="1">
              <a:off x="3919334" y="2166211"/>
              <a:ext cx="4505730" cy="152399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Shape 173"/>
            <p:cNvCxnSpPr/>
            <p:nvPr/>
          </p:nvCxnSpPr>
          <p:spPr>
            <a:xfrm rot="-5400000" flipH="1">
              <a:off x="3271636" y="2051911"/>
              <a:ext cx="450573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Shape 174"/>
            <p:cNvCxnSpPr/>
            <p:nvPr/>
          </p:nvCxnSpPr>
          <p:spPr>
            <a:xfrm rot="5400000">
              <a:off x="3881234" y="2051911"/>
              <a:ext cx="450573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Shape 175"/>
            <p:cNvCxnSpPr/>
            <p:nvPr/>
          </p:nvCxnSpPr>
          <p:spPr>
            <a:xfrm rot="5400000">
              <a:off x="3004936" y="2090011"/>
              <a:ext cx="4505729" cy="304799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Shape 176"/>
            <p:cNvCxnSpPr/>
            <p:nvPr/>
          </p:nvCxnSpPr>
          <p:spPr>
            <a:xfrm rot="-5400000" flipH="1">
              <a:off x="2242935" y="2013812"/>
              <a:ext cx="450573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Shape 177"/>
            <p:cNvCxnSpPr/>
            <p:nvPr/>
          </p:nvCxnSpPr>
          <p:spPr>
            <a:xfrm rot="-5400000" flipH="1">
              <a:off x="3538336" y="2166211"/>
              <a:ext cx="450573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Shape 178"/>
            <p:cNvCxnSpPr/>
            <p:nvPr/>
          </p:nvCxnSpPr>
          <p:spPr>
            <a:xfrm rot="5400000">
              <a:off x="3822180" y="1535656"/>
              <a:ext cx="450573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Shape 179"/>
            <p:cNvCxnSpPr/>
            <p:nvPr/>
          </p:nvCxnSpPr>
          <p:spPr>
            <a:xfrm rot="5400000">
              <a:off x="4225087" y="2090964"/>
              <a:ext cx="450573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Shape 180"/>
            <p:cNvCxnSpPr/>
            <p:nvPr/>
          </p:nvCxnSpPr>
          <p:spPr>
            <a:xfrm rot="5400000">
              <a:off x="4071734" y="2090011"/>
              <a:ext cx="4505730" cy="3047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Shape 181"/>
            <p:cNvCxnSpPr/>
            <p:nvPr/>
          </p:nvCxnSpPr>
          <p:spPr>
            <a:xfrm rot="5400000">
              <a:off x="3565004" y="2040481"/>
              <a:ext cx="4505730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Shape 182"/>
            <p:cNvCxnSpPr/>
            <p:nvPr/>
          </p:nvCxnSpPr>
          <p:spPr>
            <a:xfrm rot="-5400000" flipH="1">
              <a:off x="3412604" y="2139541"/>
              <a:ext cx="450573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183"/>
            <p:cNvCxnSpPr/>
            <p:nvPr/>
          </p:nvCxnSpPr>
          <p:spPr>
            <a:xfrm rot="-5400000" flipH="1">
              <a:off x="2928734" y="2166211"/>
              <a:ext cx="4505730" cy="152399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Shape 184"/>
            <p:cNvCxnSpPr/>
            <p:nvPr/>
          </p:nvCxnSpPr>
          <p:spPr>
            <a:xfrm rot="-5400000" flipH="1">
              <a:off x="3081134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Shape 185"/>
            <p:cNvCxnSpPr/>
            <p:nvPr/>
          </p:nvCxnSpPr>
          <p:spPr>
            <a:xfrm rot="5400000">
              <a:off x="4643235" y="2128111"/>
              <a:ext cx="450573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Shape 186"/>
            <p:cNvCxnSpPr/>
            <p:nvPr/>
          </p:nvCxnSpPr>
          <p:spPr>
            <a:xfrm rot="-5400000" flipH="1">
              <a:off x="4643233" y="2128111"/>
              <a:ext cx="450573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Shape 187"/>
            <p:cNvCxnSpPr/>
            <p:nvPr/>
          </p:nvCxnSpPr>
          <p:spPr>
            <a:xfrm rot="5400000">
              <a:off x="5214735" y="2242139"/>
              <a:ext cx="4505730" cy="1587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Shape 188"/>
            <p:cNvCxnSpPr/>
            <p:nvPr/>
          </p:nvCxnSpPr>
          <p:spPr>
            <a:xfrm rot="-5400000" flipH="1">
              <a:off x="5062335" y="2013811"/>
              <a:ext cx="450573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Shape 189"/>
            <p:cNvCxnSpPr/>
            <p:nvPr/>
          </p:nvCxnSpPr>
          <p:spPr>
            <a:xfrm rot="5400000">
              <a:off x="5176636" y="2051911"/>
              <a:ext cx="450573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Shape 190"/>
            <p:cNvCxnSpPr/>
            <p:nvPr/>
          </p:nvCxnSpPr>
          <p:spPr>
            <a:xfrm rot="-5400000" flipH="1">
              <a:off x="5748134" y="2013812"/>
              <a:ext cx="450573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Shape 191"/>
            <p:cNvCxnSpPr/>
            <p:nvPr/>
          </p:nvCxnSpPr>
          <p:spPr>
            <a:xfrm rot="-5400000" flipH="1">
              <a:off x="4909935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Shape 192"/>
            <p:cNvCxnSpPr/>
            <p:nvPr/>
          </p:nvCxnSpPr>
          <p:spPr>
            <a:xfrm rot="5400000">
              <a:off x="4795635" y="2128111"/>
              <a:ext cx="450573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Shape 193"/>
            <p:cNvCxnSpPr/>
            <p:nvPr/>
          </p:nvCxnSpPr>
          <p:spPr>
            <a:xfrm rot="-5400000" flipH="1">
              <a:off x="5390947" y="2066199"/>
              <a:ext cx="450573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Shape 194"/>
            <p:cNvCxnSpPr/>
            <p:nvPr/>
          </p:nvCxnSpPr>
          <p:spPr>
            <a:xfrm rot="-5400000" flipH="1">
              <a:off x="5927205" y="2139541"/>
              <a:ext cx="450573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Shape 195"/>
            <p:cNvCxnSpPr/>
            <p:nvPr/>
          </p:nvCxnSpPr>
          <p:spPr>
            <a:xfrm rot="-5400000" flipH="1">
              <a:off x="5519535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Shape 196"/>
            <p:cNvCxnSpPr/>
            <p:nvPr/>
          </p:nvCxnSpPr>
          <p:spPr>
            <a:xfrm rot="-5400000" flipH="1">
              <a:off x="5748135" y="2166211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Shape 197"/>
            <p:cNvCxnSpPr/>
            <p:nvPr/>
          </p:nvCxnSpPr>
          <p:spPr>
            <a:xfrm rot="-5400000" flipH="1">
              <a:off x="6433935" y="2166212"/>
              <a:ext cx="450573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Shape 198"/>
            <p:cNvCxnSpPr/>
            <p:nvPr/>
          </p:nvCxnSpPr>
          <p:spPr>
            <a:xfrm rot="-5400000" flipH="1">
              <a:off x="6243435" y="2051912"/>
              <a:ext cx="450573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Shape 199"/>
            <p:cNvCxnSpPr/>
            <p:nvPr/>
          </p:nvCxnSpPr>
          <p:spPr>
            <a:xfrm rot="5400000">
              <a:off x="6395835" y="2051912"/>
              <a:ext cx="450573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Shape 200"/>
            <p:cNvCxnSpPr/>
            <p:nvPr/>
          </p:nvCxnSpPr>
          <p:spPr>
            <a:xfrm rot="-5400000" flipH="1">
              <a:off x="6052935" y="2166211"/>
              <a:ext cx="450573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Shape 201"/>
            <p:cNvCxnSpPr/>
            <p:nvPr/>
          </p:nvCxnSpPr>
          <p:spPr>
            <a:xfrm rot="5400000">
              <a:off x="6709356" y="2136833"/>
              <a:ext cx="4525754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Shape 202"/>
            <p:cNvCxnSpPr/>
            <p:nvPr/>
          </p:nvCxnSpPr>
          <p:spPr>
            <a:xfrm rot="5400000">
              <a:off x="6026264" y="2040482"/>
              <a:ext cx="4505730" cy="40385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Shape 203"/>
            <p:cNvCxnSpPr/>
            <p:nvPr/>
          </p:nvCxnSpPr>
          <p:spPr>
            <a:xfrm rot="-5400000" flipH="1">
              <a:off x="5927205" y="2139542"/>
              <a:ext cx="450573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Shape 204"/>
            <p:cNvCxnSpPr/>
            <p:nvPr/>
          </p:nvCxnSpPr>
          <p:spPr>
            <a:xfrm rot="5400000">
              <a:off x="6738733" y="2242140"/>
              <a:ext cx="4505732" cy="1587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Shape 205"/>
            <p:cNvCxnSpPr/>
            <p:nvPr/>
          </p:nvCxnSpPr>
          <p:spPr>
            <a:xfrm rot="5400000">
              <a:off x="3728834" y="2204311"/>
              <a:ext cx="4505730" cy="76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Shape 206"/>
            <p:cNvCxnSpPr/>
            <p:nvPr/>
          </p:nvCxnSpPr>
          <p:spPr>
            <a:xfrm rot="-5400000" flipH="1">
              <a:off x="4224134" y="2166211"/>
              <a:ext cx="4505730" cy="15239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Shape 207"/>
            <p:cNvCxnSpPr/>
            <p:nvPr/>
          </p:nvCxnSpPr>
          <p:spPr>
            <a:xfrm rot="-5400000" flipH="1">
              <a:off x="4414634" y="2051911"/>
              <a:ext cx="4505730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Shape 208"/>
            <p:cNvCxnSpPr/>
            <p:nvPr/>
          </p:nvCxnSpPr>
          <p:spPr>
            <a:xfrm rot="5400000">
              <a:off x="3309734" y="2090011"/>
              <a:ext cx="4505730" cy="30479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Shape 209"/>
            <p:cNvCxnSpPr/>
            <p:nvPr/>
          </p:nvCxnSpPr>
          <p:spPr>
            <a:xfrm rot="-5400000" flipH="1">
              <a:off x="4324148" y="2066199"/>
              <a:ext cx="450573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Shape 210"/>
            <p:cNvCxnSpPr/>
            <p:nvPr/>
          </p:nvCxnSpPr>
          <p:spPr>
            <a:xfrm rot="5400000">
              <a:off x="4948035" y="2051911"/>
              <a:ext cx="450573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Shape 211"/>
            <p:cNvCxnSpPr/>
            <p:nvPr/>
          </p:nvCxnSpPr>
          <p:spPr>
            <a:xfrm rot="5400000">
              <a:off x="5405235" y="1747112"/>
              <a:ext cx="4505730" cy="990599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Shape 212"/>
            <p:cNvCxnSpPr/>
            <p:nvPr/>
          </p:nvCxnSpPr>
          <p:spPr>
            <a:xfrm rot="-5400000" flipH="1">
              <a:off x="2547735" y="2013813"/>
              <a:ext cx="450573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3" name="Shape 213"/>
          <p:cNvSpPr/>
          <p:nvPr/>
        </p:nvSpPr>
        <p:spPr>
          <a:xfrm>
            <a:off x="0" y="4311167"/>
            <a:ext cx="9144000" cy="1904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14" name="Shape 214"/>
          <p:cNvCxnSpPr/>
          <p:nvPr/>
        </p:nvCxnSpPr>
        <p:spPr>
          <a:xfrm>
            <a:off x="0" y="4387367"/>
            <a:ext cx="914400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Shape 215"/>
          <p:cNvCxnSpPr/>
          <p:nvPr/>
        </p:nvCxnSpPr>
        <p:spPr>
          <a:xfrm>
            <a:off x="0" y="6138380"/>
            <a:ext cx="914400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5621364"/>
            <a:ext cx="8305799" cy="414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2000">
                <a:solidFill>
                  <a:srgbClr val="FFFFF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446356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EFE"/>
              </a:buClr>
              <a:buFont typeface="Questrial"/>
              <a:buNone/>
              <a:defRPr sz="3600" b="1" cap="none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EFE"/>
              </a:buClr>
              <a:buFont typeface="Questrial"/>
              <a:buNone/>
              <a:defRPr sz="3600" b="1" cap="none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200400" y="273050"/>
            <a:ext cx="5486399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0" y="1563624"/>
            <a:ext cx="2761487" cy="3313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36" name="Shape 236"/>
          <p:cNvCxnSpPr/>
          <p:nvPr/>
        </p:nvCxnSpPr>
        <p:spPr>
          <a:xfrm rot="5400000">
            <a:off x="1128157" y="3221338"/>
            <a:ext cx="3017519" cy="793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Shape 237"/>
          <p:cNvCxnSpPr/>
          <p:nvPr/>
        </p:nvCxnSpPr>
        <p:spPr>
          <a:xfrm>
            <a:off x="0" y="1712975"/>
            <a:ext cx="265176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>
            <a:off x="0" y="4733544"/>
            <a:ext cx="265176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52400" y="1901951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EFE"/>
              </a:buClr>
              <a:buFont typeface="Questrial"/>
              <a:buNone/>
              <a:defRPr sz="2600" b="1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152400" y="3273551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1800">
                <a:solidFill>
                  <a:srgbClr val="FFFFFF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pic" idx="2"/>
          </p:nvPr>
        </p:nvSpPr>
        <p:spPr>
          <a:xfrm>
            <a:off x="3200400" y="381000"/>
            <a:ext cx="5562600" cy="5638800"/>
          </a:xfrm>
          <a:prstGeom prst="rect">
            <a:avLst/>
          </a:prstGeom>
          <a:solidFill>
            <a:schemeClr val="dk2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0" y="1563624"/>
            <a:ext cx="2761487" cy="3313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47" name="Shape 247"/>
          <p:cNvCxnSpPr/>
          <p:nvPr/>
        </p:nvCxnSpPr>
        <p:spPr>
          <a:xfrm rot="5400000">
            <a:off x="1128157" y="3221338"/>
            <a:ext cx="3017519" cy="793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Shape 248"/>
          <p:cNvCxnSpPr/>
          <p:nvPr/>
        </p:nvCxnSpPr>
        <p:spPr>
          <a:xfrm>
            <a:off x="0" y="1712975"/>
            <a:ext cx="265176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Shape 249"/>
          <p:cNvCxnSpPr/>
          <p:nvPr/>
        </p:nvCxnSpPr>
        <p:spPr>
          <a:xfrm>
            <a:off x="0" y="4733544"/>
            <a:ext cx="265176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55447" y="1905000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600" b="1" cap="none" baseline="0">
                <a:solidFill>
                  <a:srgbClr val="FFFEFE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52400" y="3276600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1800">
                <a:solidFill>
                  <a:srgbClr val="FFFFFF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E7C71"/>
            </a:gs>
            <a:gs pos="100000">
              <a:srgbClr val="2E2B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149352" y="137159"/>
            <a:ext cx="8869679" cy="658368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FFEFE"/>
              </a:buClr>
              <a:buFont typeface="Questrial"/>
              <a:buNone/>
              <a:defRPr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21920" algn="l" rtl="0">
              <a:spcBef>
                <a:spcPts val="480"/>
              </a:spcBef>
              <a:buClr>
                <a:srgbClr val="CFFF43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indent="-66040" algn="l" rtl="0">
              <a:spcBef>
                <a:spcPts val="400"/>
              </a:spcBef>
              <a:buClr>
                <a:srgbClr val="CFFF43"/>
              </a:buClr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-10160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indent="-12191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indent="-129539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indent="-91439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indent="-91439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indent="-91439" algn="l" rtl="0">
              <a:spcBef>
                <a:spcPts val="32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indent="-91439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ly.com/philly/blogs/healthcare/10-over-the-counter-medicines-abused-by-teen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.ggtimer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ens.drugabuse.gov/quiz/national-drug-facts-week/take-iq-challenge/20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599" cy="16003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DRUG CLASSIFICATIONS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Synthetic/Hallucinogenic Drugs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Examples: </a:t>
            </a:r>
            <a:r>
              <a:rPr lang="en-US" sz="2400" b="0" i="0" u="none" strike="noStrike" cap="none" baseline="0">
                <a:solidFill>
                  <a:srgbClr val="CFFF43"/>
                </a:solidFill>
                <a:latin typeface="Questrial"/>
                <a:ea typeface="Questrial"/>
                <a:cs typeface="Questrial"/>
                <a:sym typeface="Questrial"/>
              </a:rPr>
              <a:t>LSD (acid), 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Bath Salts, MDMA (ecstasy), Molly (pure crystalline power form of MDMA) and synthetic cannabinoids (k2 or spice)</a:t>
            </a:r>
          </a:p>
          <a:p>
            <a:pPr marL="0" marR="0" lvl="0" indent="0" algn="l" rtl="0">
              <a:spcBef>
                <a:spcPts val="48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r>
              <a:rPr lang="en-US" sz="2400" b="0" i="0" u="none" strike="noStrike" cap="none" baseline="0">
                <a:solidFill>
                  <a:srgbClr val="FEC579"/>
                </a:solidFill>
                <a:latin typeface="Questrial"/>
                <a:ea typeface="Questrial"/>
                <a:cs typeface="Questrial"/>
                <a:sym typeface="Questrial"/>
              </a:rPr>
              <a:t>products are not intended for human consumption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895600"/>
            <a:ext cx="2603499" cy="20174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2895600"/>
            <a:ext cx="4324058" cy="222137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5126035"/>
            <a:ext cx="2895600" cy="16287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0564" y="4876800"/>
            <a:ext cx="2495259" cy="187801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“Date Rape” Drugs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Rohypnol, GHB, and Ketamine 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– 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Commonly used to assist a sexual assault or victimization (robbery or physical assault) of someone without their consent 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Street Name: Roofies, “</a:t>
            </a:r>
            <a:r>
              <a:rPr lang="en-US" sz="2400" b="0" i="0" u="none" strike="noStrike" cap="none" baseline="0">
                <a:solidFill>
                  <a:srgbClr val="FEC299"/>
                </a:solidFill>
                <a:latin typeface="Questrial"/>
                <a:ea typeface="Questrial"/>
                <a:cs typeface="Questrial"/>
                <a:sym typeface="Questrial"/>
              </a:rPr>
              <a:t>Georgia Home Boy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” GHB , and Special K </a:t>
            </a:r>
          </a:p>
          <a:p>
            <a:pPr marL="274320" marR="0" lvl="0" indent="-121920" algn="l" rtl="0">
              <a:spcBef>
                <a:spcPts val="480"/>
              </a:spcBef>
              <a:buClr>
                <a:srgbClr val="CFFF43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5671" y="4052537"/>
            <a:ext cx="3121529" cy="193446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0" name="Shape 360"/>
          <p:cNvSpPr/>
          <p:nvPr/>
        </p:nvSpPr>
        <p:spPr>
          <a:xfrm>
            <a:off x="4876800" y="609600"/>
            <a:ext cx="3429000" cy="1066799"/>
          </a:xfrm>
          <a:prstGeom prst="wedgeRoundRectCallout">
            <a:avLst>
              <a:gd name="adj1" fmla="val -64696"/>
              <a:gd name="adj2" fmla="val -784"/>
              <a:gd name="adj3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4953000" y="762000"/>
            <a:ext cx="312419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are some preventative steps against these drugs?</a:t>
            </a: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3429000"/>
            <a:ext cx="2057400" cy="31815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OTC &amp; Prescription Drugs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>
                <a:solidFill>
                  <a:srgbClr val="FFA366"/>
                </a:solidFill>
                <a:latin typeface="Questrial"/>
                <a:ea typeface="Questrial"/>
                <a:cs typeface="Questrial"/>
                <a:sym typeface="Questrial"/>
              </a:rPr>
              <a:t>“Over the Counter” Drugs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Medicine without the need for a prescription</a:t>
            </a:r>
          </a:p>
          <a:p>
            <a:pPr marL="548640" marR="0" lvl="1" indent="-193040" algn="l" rtl="0">
              <a:spcBef>
                <a:spcPts val="40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ID swipes for some medicines containing pseudoephedrine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Examples:</a:t>
            </a:r>
            <a:r>
              <a:rPr lang="en-US" sz="2400" b="0" i="0" u="sng" strike="noStrike" cap="none" baseline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10-over-the-counter-medicines-abused-by-teens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Risks: mixing meds can be dangerous, liver and kidney damage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Prescription Drugs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Need a doctor to prescribe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Depressants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: Valium, Xanax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Stimulants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: Ritalin and Adderall 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Pain Killers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: OxyContin, Vicodin, Perocet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sp>
        <p:nvSpPr>
          <p:cNvPr id="372" name="Shape 372"/>
          <p:cNvSpPr/>
          <p:nvPr/>
        </p:nvSpPr>
        <p:spPr>
          <a:xfrm>
            <a:off x="5167357" y="5410200"/>
            <a:ext cx="3124199" cy="1295400"/>
          </a:xfrm>
          <a:prstGeom prst="wedgeRoundRectCallout">
            <a:avLst>
              <a:gd name="adj1" fmla="val -21408"/>
              <a:gd name="adj2" fmla="val -83294"/>
              <a:gd name="adj3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5334000" y="5503901"/>
            <a:ext cx="2743199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 you think you should drive while using these medicines?</a:t>
            </a:r>
          </a:p>
        </p:txBody>
      </p:sp>
      <p:sp>
        <p:nvSpPr>
          <p:cNvPr id="374" name="Shape 374"/>
          <p:cNvSpPr/>
          <p:nvPr/>
        </p:nvSpPr>
        <p:spPr>
          <a:xfrm>
            <a:off x="6477000" y="685800"/>
            <a:ext cx="1828800" cy="990600"/>
          </a:xfrm>
          <a:prstGeom prst="flowChartMagneticDrum">
            <a:avLst/>
          </a:prstGeom>
          <a:solidFill>
            <a:schemeClr val="accent3"/>
          </a:solidFill>
          <a:ln w="15875" cap="flat" cmpd="sng">
            <a:solidFill>
              <a:srgbClr val="BA4B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6585959" y="857933"/>
            <a:ext cx="12191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One pill, one felony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743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Marijuana/Hashish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47244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15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Contains </a:t>
            </a:r>
            <a:r>
              <a:rPr lang="en-US" sz="2400" b="0" i="0" u="none" strike="noStrike" cap="none" baseline="0">
                <a:solidFill>
                  <a:srgbClr val="A89DF9"/>
                </a:solidFill>
                <a:latin typeface="Questrial"/>
                <a:ea typeface="Questrial"/>
                <a:cs typeface="Questrial"/>
                <a:sym typeface="Questrial"/>
              </a:rPr>
              <a:t>THC</a:t>
            </a:r>
            <a:r>
              <a:rPr lang="en-US" sz="24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- the psychoactive ingredient 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Each form contains </a:t>
            </a:r>
            <a:r>
              <a:rPr lang="en-US" sz="2400" b="0" i="0" u="none" strike="noStrike" cap="none" baseline="0">
                <a:solidFill>
                  <a:srgbClr val="A9EA25"/>
                </a:solidFill>
                <a:latin typeface="Questrial"/>
                <a:ea typeface="Questrial"/>
                <a:cs typeface="Questrial"/>
                <a:sym typeface="Questrial"/>
              </a:rPr>
              <a:t>various</a:t>
            </a:r>
            <a:r>
              <a:rPr lang="en-US" sz="24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 amounts of THC; which affects the strength of the drug.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Danger = It can be laced with other drugs (prescription drugs, cocaine, etc.)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Can remain in the bloodstream up to 45 days.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Both</a:t>
            </a:r>
            <a:r>
              <a:rPr lang="en-US" sz="2400" b="0" i="0" u="none" strike="noStrike" cap="none" baseline="0">
                <a:solidFill>
                  <a:srgbClr val="A9EA25"/>
                </a:solidFill>
                <a:latin typeface="Questrial"/>
                <a:ea typeface="Questrial"/>
                <a:cs typeface="Questrial"/>
                <a:sym typeface="Questrial"/>
              </a:rPr>
              <a:t> Physically &amp; Psychologically addicting; shaking, irritability, insomnia, anxiety </a:t>
            </a:r>
          </a:p>
        </p:txBody>
      </p:sp>
      <p:sp>
        <p:nvSpPr>
          <p:cNvPr id="382" name="Shape 382"/>
          <p:cNvSpPr/>
          <p:nvPr/>
        </p:nvSpPr>
        <p:spPr>
          <a:xfrm>
            <a:off x="5455353" y="228600"/>
            <a:ext cx="2971799" cy="1295400"/>
          </a:xfrm>
          <a:prstGeom prst="wedgeRoundRectCallout">
            <a:avLst>
              <a:gd name="adj1" fmla="val -70006"/>
              <a:gd name="adj2" fmla="val 16321"/>
              <a:gd name="adj3" fmla="val 16667"/>
            </a:avLst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5624132" y="368467"/>
            <a:ext cx="259080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Which one contains the higher consideration of THC?</a:t>
            </a: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2844" y="1676400"/>
            <a:ext cx="3085883" cy="231237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4267200"/>
            <a:ext cx="2448431" cy="21852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Additional Drug Info. 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are considered “</a:t>
            </a:r>
            <a:r>
              <a:rPr lang="en-US" sz="3200" b="0" i="0" u="none" strike="noStrike" cap="none" baseline="0">
                <a:solidFill>
                  <a:srgbClr val="FFA366"/>
                </a:solidFill>
                <a:latin typeface="Questrial"/>
                <a:ea typeface="Questrial"/>
                <a:cs typeface="Questrial"/>
                <a:sym typeface="Questrial"/>
              </a:rPr>
              <a:t>gateway drugs</a:t>
            </a: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”?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is </a:t>
            </a:r>
            <a:r>
              <a:rPr lang="en-US" sz="3200" b="0" i="0" u="none" strike="noStrike" cap="none" baseline="0">
                <a:solidFill>
                  <a:srgbClr val="A89DF9"/>
                </a:solidFill>
                <a:latin typeface="Questrial"/>
                <a:ea typeface="Questrial"/>
                <a:cs typeface="Questrial"/>
                <a:sym typeface="Questrial"/>
              </a:rPr>
              <a:t>addiction</a:t>
            </a: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is </a:t>
            </a:r>
            <a:r>
              <a:rPr lang="en-US" sz="3200" b="0" i="0" u="none" strike="noStrike" cap="none" baseline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tolerance</a:t>
            </a: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is </a:t>
            </a:r>
            <a:r>
              <a:rPr lang="en-US" sz="3200" b="0" i="0" u="none" strike="noStrike" cap="none" baseline="0">
                <a:solidFill>
                  <a:srgbClr val="DCE585"/>
                </a:solidFill>
                <a:latin typeface="Questrial"/>
                <a:ea typeface="Questrial"/>
                <a:cs typeface="Questrial"/>
                <a:sym typeface="Questrial"/>
              </a:rPr>
              <a:t>withdrawal</a:t>
            </a: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are </a:t>
            </a:r>
            <a:r>
              <a:rPr lang="en-US" sz="3200" b="0" i="0" u="none" strike="noStrike" cap="none" baseline="0">
                <a:solidFill>
                  <a:srgbClr val="D2D4C0"/>
                </a:solidFill>
                <a:latin typeface="Questrial"/>
                <a:ea typeface="Questrial"/>
                <a:cs typeface="Questrial"/>
                <a:sym typeface="Questrial"/>
              </a:rPr>
              <a:t>refusal skills</a:t>
            </a: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are the </a:t>
            </a:r>
            <a:r>
              <a:rPr lang="en-US" sz="3200" b="0" i="0" u="none" strike="noStrike" cap="none" baseline="0">
                <a:solidFill>
                  <a:srgbClr val="FCB2C4"/>
                </a:solidFill>
                <a:latin typeface="Questrial"/>
                <a:ea typeface="Questrial"/>
                <a:cs typeface="Questrial"/>
                <a:sym typeface="Questrial"/>
              </a:rPr>
              <a:t>benefits</a:t>
            </a: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of staying free of drugs and alcohol? 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2590800"/>
            <a:ext cx="2615013" cy="154963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/>
          <p:nvPr/>
        </p:nvSpPr>
        <p:spPr>
          <a:xfrm>
            <a:off x="5029200" y="320633"/>
            <a:ext cx="3809999" cy="1066799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5875" cap="flat" cmpd="sng">
            <a:solidFill>
              <a:srgbClr val="6C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257800" y="530866"/>
            <a:ext cx="3581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With someone close to you, talk through the following questions.</a:t>
            </a:r>
          </a:p>
        </p:txBody>
      </p:sp>
      <p:sp>
        <p:nvSpPr>
          <p:cNvPr id="395" name="Shape 395"/>
          <p:cNvSpPr/>
          <p:nvPr/>
        </p:nvSpPr>
        <p:spPr>
          <a:xfrm>
            <a:off x="3469326" y="5715000"/>
            <a:ext cx="133127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EggTimer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8391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“The greatest danger of drugs is that they destroy the most important thing in life- </a:t>
            </a:r>
          </a:p>
          <a:p>
            <a:pPr marL="0" marR="0" lvl="0" indent="0" algn="ctr" rtl="0">
              <a:spcBef>
                <a:spcPts val="88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</a:t>
            </a:r>
            <a:r>
              <a:rPr lang="en-US" sz="4400" b="1" i="0" u="none" strike="noStrike" cap="none" baseline="0">
                <a:solidFill>
                  <a:srgbClr val="FEC579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power to decide</a:t>
            </a:r>
            <a:r>
              <a:rPr lang="en-US" sz="4400" b="1" i="0" u="none" strike="noStrike" cap="none" baseline="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.”</a:t>
            </a:r>
          </a:p>
          <a:p>
            <a:pPr marL="365760" marR="0" lvl="1" indent="-10159" algn="ctr" rtl="0">
              <a:spcBef>
                <a:spcPts val="80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The most precious and valuable thing you have is your power to choose.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Let’s see how much you know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http://teens.drugabuse.gov/quiz/national-drug-facts-week/take-iq-challenge/2015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Drug Use, Misuse, and Abuse 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Use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- Taking a drug correctly for a legitimate medical </a:t>
            </a:r>
            <a:r>
              <a:rPr lang="en-US" sz="2800" b="0" i="0" u="none" strike="noStrike" cap="none" baseline="0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reason. </a:t>
            </a: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(taking </a:t>
            </a:r>
            <a:r>
              <a:rPr lang="en-US" sz="2000" b="0" i="0" u="none" strike="noStrike" cap="none" baseline="0" dirty="0" err="1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vicodin</a:t>
            </a:r>
            <a:r>
              <a:rPr lang="en-US" sz="20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prescribed by a doctor for pain after surgery, having a soda or coffee would fit here also)</a:t>
            </a:r>
            <a:endParaRPr lang="en-US" sz="2000" b="0" i="0" u="none" strike="noStrike" cap="none" baseline="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56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Misuse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en-US" sz="2800" b="0" i="0" u="none" strike="noStrike" cap="none" baseline="0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Using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a legal drug for purposes it is not intended for but will help them feel better </a:t>
            </a:r>
            <a:r>
              <a:rPr lang="en-US" sz="20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(not following instructions-taking more than you should, taking someone’s </a:t>
            </a:r>
            <a:r>
              <a:rPr lang="en-US" sz="20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non-scheduled prescription drug)</a:t>
            </a:r>
            <a:endParaRPr lang="en-US" sz="2000" b="0" i="0" u="none" strike="noStrike" cap="none" dirty="0" smtClean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56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 dirty="0" smtClean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Abuse</a:t>
            </a:r>
            <a:r>
              <a:rPr lang="en-US" sz="2800" b="0" i="0" u="none" strike="noStrike" cap="none" baseline="0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Taking </a:t>
            </a:r>
            <a:r>
              <a:rPr lang="en-US" sz="2800" b="0" i="0" u="none" strike="noStrike" cap="none" baseline="0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an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illega</a:t>
            </a:r>
            <a:r>
              <a:rPr lang="en-US" sz="2800" dirty="0" smtClean="0"/>
              <a:t>l</a:t>
            </a:r>
            <a:r>
              <a:rPr lang="en-US" sz="2800" dirty="0"/>
              <a:t> </a:t>
            </a:r>
            <a:r>
              <a:rPr lang="en-US" sz="2800" b="0" i="0" u="none" strike="noStrike" cap="none" baseline="0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drug with no prescription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to experience the feelings associated with the drug: high, 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intoxication, 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etc. </a:t>
            </a: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(drinking</a:t>
            </a:r>
            <a:r>
              <a:rPr lang="en-US" sz="20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alcohol if under age, shooting heroin at a </a:t>
            </a:r>
            <a:r>
              <a:rPr lang="en-US" sz="20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party, taking someone else’s </a:t>
            </a:r>
            <a:r>
              <a:rPr lang="en-US" sz="2000" b="0" i="0" u="none" strike="noStrike" cap="none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scheduled prescription </a:t>
            </a:r>
            <a:r>
              <a:rPr lang="en-US" sz="20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drug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121920" algn="l" rtl="0">
              <a:spcBef>
                <a:spcPts val="480"/>
              </a:spcBef>
              <a:buClr>
                <a:srgbClr val="CFFF43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Physical Vs. Psychological Addiction </a:t>
            </a:r>
          </a:p>
        </p:txBody>
      </p:sp>
      <p:graphicFrame>
        <p:nvGraphicFramePr>
          <p:cNvPr id="284" name="Shape 284"/>
          <p:cNvGraphicFramePr/>
          <p:nvPr/>
        </p:nvGraphicFramePr>
        <p:xfrm>
          <a:off x="381000" y="1600200"/>
          <a:ext cx="8382000" cy="4648200"/>
        </p:xfrm>
        <a:graphic>
          <a:graphicData uri="http://schemas.openxmlformats.org/drawingml/2006/table">
            <a:tbl>
              <a:tblPr firstRow="1" bandRow="1">
                <a:noFill/>
                <a:tableStyleId>{1B0B0342-641A-4D08-80E9-140C5FA3DE55}</a:tableStyleId>
              </a:tblPr>
              <a:tblGrid>
                <a:gridCol w="4191000"/>
                <a:gridCol w="4191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 baseline="0"/>
                        <a:t>Physical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 baseline="0"/>
                        <a:t>Psychological</a:t>
                      </a:r>
                    </a:p>
                  </a:txBody>
                  <a:tcPr marL="91450" marR="91450" marT="45725" marB="45725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>
                          <a:solidFill>
                            <a:schemeClr val="accent3"/>
                          </a:solidFill>
                        </a:rPr>
                        <a:t>Sweating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>
                          <a:solidFill>
                            <a:schemeClr val="accent3"/>
                          </a:solidFill>
                        </a:rPr>
                        <a:t>Anxiety</a:t>
                      </a:r>
                    </a:p>
                  </a:txBody>
                  <a:tcPr marL="91450" marR="91450" marT="45725" marB="45725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/>
                        <a:t>Heart Palpitations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/>
                        <a:t>Restlessness</a:t>
                      </a:r>
                    </a:p>
                  </a:txBody>
                  <a:tcPr marL="91450" marR="91450" marT="45725" marB="45725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/>
                        <a:t>Muscle tension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/>
                        <a:t>Irritability</a:t>
                      </a:r>
                    </a:p>
                  </a:txBody>
                  <a:tcPr marL="91450" marR="91450" marT="45725" marB="45725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/>
                        <a:t>Difficult breathing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/>
                        <a:t>Insomnia</a:t>
                      </a:r>
                    </a:p>
                  </a:txBody>
                  <a:tcPr marL="91450" marR="91450" marT="45725" marB="45725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/>
                        <a:t>Tremors or uncontrollable shaking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>
                          <a:solidFill>
                            <a:srgbClr val="74A50F"/>
                          </a:solidFill>
                        </a:rPr>
                        <a:t>Depression</a:t>
                      </a:r>
                    </a:p>
                  </a:txBody>
                  <a:tcPr marL="91450" marR="91450" marT="45725" marB="45725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>
                          <a:solidFill>
                            <a:schemeClr val="accent3"/>
                          </a:solidFill>
                        </a:rPr>
                        <a:t>Seizures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>
                          <a:solidFill>
                            <a:schemeClr val="accent3"/>
                          </a:solidFill>
                        </a:rPr>
                        <a:t>Paranoia</a:t>
                      </a:r>
                    </a:p>
                  </a:txBody>
                  <a:tcPr marL="91450" marR="91450" marT="45725" marB="45725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>
                          <a:solidFill>
                            <a:srgbClr val="74A50F"/>
                          </a:solidFill>
                        </a:rPr>
                        <a:t>Nausea</a:t>
                      </a:r>
                      <a:r>
                        <a:rPr lang="en-US" sz="2000" u="none" strike="noStrike" cap="none" baseline="0"/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>
                          <a:solidFill>
                            <a:schemeClr val="accent3"/>
                          </a:solidFill>
                        </a:rPr>
                        <a:t>Hallucinations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52400" y="54122"/>
            <a:ext cx="243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240" b="1" i="0" u="none" strike="noStrike" cap="none" baseline="0" dirty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Drug Schedule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52400"/>
            <a:ext cx="6858000" cy="656503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4572000" y="152400"/>
            <a:ext cx="1295400" cy="2286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15875" cap="flat" cmpd="sng">
            <a:solidFill>
              <a:srgbClr val="6C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4610100" y="1492665"/>
            <a:ext cx="1219199" cy="2286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15875" cap="flat" cmpd="sng">
            <a:solidFill>
              <a:srgbClr val="6C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4648200" y="2819400"/>
            <a:ext cx="1181100" cy="2286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15875" cap="flat" cmpd="sng">
            <a:solidFill>
              <a:srgbClr val="6C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4648200" y="4343400"/>
            <a:ext cx="1181100" cy="2286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15875" cap="flat" cmpd="sng">
            <a:solidFill>
              <a:srgbClr val="6C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4724400" y="5181600"/>
            <a:ext cx="1028700" cy="304799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15875" cap="flat" cmpd="sng">
            <a:solidFill>
              <a:srgbClr val="6C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2133600" y="6172200"/>
            <a:ext cx="6400799" cy="381000"/>
          </a:xfrm>
          <a:prstGeom prst="frame">
            <a:avLst>
              <a:gd name="adj1" fmla="val 12500"/>
            </a:avLst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2743200" y="4953000"/>
            <a:ext cx="5029199" cy="228600"/>
          </a:xfrm>
          <a:prstGeom prst="frame">
            <a:avLst>
              <a:gd name="adj1" fmla="val 12500"/>
            </a:avLst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1905000" y="3733800"/>
            <a:ext cx="6705599" cy="609599"/>
          </a:xfrm>
          <a:prstGeom prst="frame">
            <a:avLst>
              <a:gd name="adj1" fmla="val 12500"/>
            </a:avLst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1981200" y="2438400"/>
            <a:ext cx="6553200" cy="381000"/>
          </a:xfrm>
          <a:prstGeom prst="frame">
            <a:avLst>
              <a:gd name="adj1" fmla="val 12500"/>
            </a:avLst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2286000" y="1066800"/>
            <a:ext cx="5867400" cy="425865"/>
          </a:xfrm>
          <a:prstGeom prst="frame">
            <a:avLst>
              <a:gd name="adj1" fmla="val 12500"/>
            </a:avLst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14466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STIMULANTS	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38664" y="990600"/>
            <a:ext cx="83057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Stimulate the Central Nervous System (CNS). </a:t>
            </a:r>
          </a:p>
          <a:p>
            <a:pPr marL="548640" marR="0" lvl="1" indent="-193040" algn="l" rtl="0">
              <a:spcBef>
                <a:spcPts val="48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A9EA25"/>
                </a:solidFill>
                <a:latin typeface="Questrial"/>
                <a:ea typeface="Questrial"/>
                <a:cs typeface="Questrial"/>
                <a:sym typeface="Questrial"/>
              </a:rPr>
              <a:t>Temporarily increase alertness and energy </a:t>
            </a:r>
          </a:p>
          <a:p>
            <a:pPr marL="274320" marR="0" lvl="0" indent="-274320" algn="l" rtl="0">
              <a:spcBef>
                <a:spcPts val="56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A366"/>
                </a:solidFill>
                <a:latin typeface="Questrial"/>
                <a:ea typeface="Questrial"/>
                <a:cs typeface="Questrial"/>
                <a:sym typeface="Questrial"/>
              </a:rPr>
              <a:t>Examples:</a:t>
            </a:r>
            <a:r>
              <a:rPr lang="en-US" sz="28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Caffeine (coffee, soda, energy drinks, etc.), Nicotine (tobacco, e-cigs), Methamphetamines, and Crack (</a:t>
            </a:r>
            <a:r>
              <a:rPr lang="en-US" sz="2800" b="0" i="0" u="none" strike="noStrike" cap="none" baseline="0">
                <a:solidFill>
                  <a:srgbClr val="A89DF9"/>
                </a:solidFill>
                <a:latin typeface="Questrial"/>
                <a:ea typeface="Questrial"/>
                <a:cs typeface="Questrial"/>
                <a:sym typeface="Questrial"/>
              </a:rPr>
              <a:t>cheaper</a:t>
            </a:r>
            <a:r>
              <a:rPr lang="en-US" sz="28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)/Cocaine</a:t>
            </a:r>
          </a:p>
          <a:p>
            <a:pPr marL="274320" marR="0" lvl="0" indent="-274320" algn="l" rtl="0">
              <a:spcBef>
                <a:spcPts val="56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93F7"/>
                </a:solidFill>
                <a:latin typeface="Questrial"/>
                <a:ea typeface="Questrial"/>
                <a:cs typeface="Questrial"/>
                <a:sym typeface="Questrial"/>
              </a:rPr>
              <a:t>ALL addictive 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2976561"/>
            <a:ext cx="1747838" cy="174783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304800"/>
            <a:ext cx="1676399" cy="123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4142032"/>
            <a:ext cx="2173905" cy="16304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6600" y="4837044"/>
            <a:ext cx="2061806" cy="171301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9641" y="3307667"/>
            <a:ext cx="2024063" cy="13430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0" y="4878648"/>
            <a:ext cx="1908174" cy="17507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Depressants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237506" y="1080025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Drugs that </a:t>
            </a:r>
            <a:r>
              <a:rPr lang="en-US" sz="2800" b="0" i="0" u="sng" strike="noStrike" cap="none" baseline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slow down </a:t>
            </a:r>
            <a:r>
              <a:rPr lang="en-US" sz="28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 CNS.</a:t>
            </a:r>
          </a:p>
          <a:p>
            <a:pPr marL="274320" marR="0" lvl="0" indent="-274320" algn="l" rtl="0">
              <a:spcBef>
                <a:spcPts val="56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Examples</a:t>
            </a:r>
            <a:r>
              <a:rPr lang="en-US" sz="28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: Barbiturates (sleeping pills), alcohol(most commonly used drug), anesthetics (nitrous oxide)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2629930"/>
            <a:ext cx="2252091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3162300"/>
            <a:ext cx="2748464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3343007"/>
            <a:ext cx="3652336" cy="299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273465" y="14955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NARCOTICS/OPIODS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5181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Examples: Heroin, Opium, </a:t>
            </a:r>
            <a:r>
              <a:rPr lang="en-US" sz="2400" b="0" i="0" u="none" strike="noStrike" cap="none" baseline="0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Codeine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, Percocet, Morphine, Fentanyl ( a painkiller 100 times stronger than morphine), &amp; many more.</a:t>
            </a:r>
          </a:p>
          <a:p>
            <a:pPr marL="274320" marR="0" lvl="1" indent="-274320" algn="l" rtl="0">
              <a:spcBef>
                <a:spcPts val="40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Illegal if sold/used for non-medical purposes</a:t>
            </a:r>
          </a:p>
          <a:p>
            <a:pPr marL="640080" marR="0" lvl="2" indent="-2844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Most relieve pain</a:t>
            </a:r>
          </a:p>
          <a:p>
            <a:pPr marL="640080" marR="0" lvl="2" indent="-2844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Can slow breathing, cause sedation &amp; instant addiction </a:t>
            </a:r>
          </a:p>
          <a:p>
            <a:pPr marL="274320" marR="0" lvl="0" indent="-121920" algn="l" rtl="0">
              <a:spcBef>
                <a:spcPts val="480"/>
              </a:spcBef>
              <a:buClr>
                <a:srgbClr val="CFFF43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Font typeface="Arial"/>
              <a:buNone/>
            </a:pPr>
            <a:endParaRPr sz="2400" b="0" i="0" u="none" strike="noStrike" cap="none" baseline="0">
              <a:solidFill>
                <a:srgbClr val="FFC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121920" algn="l" rtl="0">
              <a:spcBef>
                <a:spcPts val="480"/>
              </a:spcBef>
              <a:buClr>
                <a:srgbClr val="CFFF43"/>
              </a:buClr>
              <a:buFont typeface="Arial"/>
              <a:buNone/>
            </a:pPr>
            <a:endParaRPr sz="2400" b="0" i="0" u="none" strike="noStrike" cap="none" baseline="0">
              <a:solidFill>
                <a:srgbClr val="FFC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121920" algn="l" rtl="0">
              <a:spcBef>
                <a:spcPts val="480"/>
              </a:spcBef>
              <a:buClr>
                <a:srgbClr val="CFFF43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r="2148"/>
          <a:stretch/>
        </p:blipFill>
        <p:spPr>
          <a:xfrm>
            <a:off x="457200" y="3739598"/>
            <a:ext cx="4190999" cy="302331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4405607"/>
            <a:ext cx="3525794" cy="213470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7189" y="1888169"/>
            <a:ext cx="1715198" cy="212112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0246" y="229589"/>
            <a:ext cx="2175071" cy="3037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EFE"/>
              </a:buClr>
              <a:buSzPct val="25000"/>
              <a:buFont typeface="Questrial"/>
              <a:buNone/>
            </a:pPr>
            <a:r>
              <a:rPr lang="en-US" sz="3600" b="1" i="0" u="none" strike="noStrike" cap="none" baseline="0">
                <a:solidFill>
                  <a:srgbClr val="FFFEFE"/>
                </a:solidFill>
                <a:latin typeface="Questrial"/>
                <a:ea typeface="Questrial"/>
                <a:cs typeface="Questrial"/>
                <a:sym typeface="Questrial"/>
              </a:rPr>
              <a:t>HALLUCINOGENS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90500" y="1318417"/>
            <a:ext cx="65151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rgbClr val="CFFF4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Affects a person’s perceptions, sensations, thinking and emotions.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CFFF43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Examples: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2400" b="0" i="0" u="none" strike="noStrike" cap="none" baseline="0">
                <a:solidFill>
                  <a:srgbClr val="FFC000"/>
                </a:solidFill>
                <a:latin typeface="Questrial"/>
                <a:ea typeface="Questrial"/>
                <a:cs typeface="Questrial"/>
                <a:sym typeface="Questrial"/>
              </a:rPr>
              <a:t>Mushrooms- “shrooms” (psilocybin &amp; psilocyn), Peyote, Ketamine, Salvia, and PCP 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67227"/>
            <a:ext cx="2512399" cy="20381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685800"/>
            <a:ext cx="2057400" cy="20574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3200400"/>
            <a:ext cx="2838450" cy="304119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5200" y="3048000"/>
            <a:ext cx="1876424" cy="150113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00" y="4876800"/>
            <a:ext cx="2381249" cy="157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636</Words>
  <Application>Microsoft Office PowerPoint</Application>
  <PresentationFormat>On-screen Show (4:3)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Architects Daughter</vt:lpstr>
      <vt:lpstr>Questrial</vt:lpstr>
      <vt:lpstr>EB Garamond</vt:lpstr>
      <vt:lpstr>Tw Cen MT</vt:lpstr>
      <vt:lpstr>Thatch</vt:lpstr>
      <vt:lpstr>DRUG CLASSIFICATIONS</vt:lpstr>
      <vt:lpstr>Let’s see how much you know</vt:lpstr>
      <vt:lpstr>Drug Use, Misuse, and Abuse </vt:lpstr>
      <vt:lpstr>Physical Vs. Psychological Addiction </vt:lpstr>
      <vt:lpstr>Drug Schedule</vt:lpstr>
      <vt:lpstr>STIMULANTS </vt:lpstr>
      <vt:lpstr>Depressants</vt:lpstr>
      <vt:lpstr>NARCOTICS/OPIODS</vt:lpstr>
      <vt:lpstr>HALLUCINOGENS</vt:lpstr>
      <vt:lpstr>Synthetic/Hallucinogenic Drugs</vt:lpstr>
      <vt:lpstr>“Date Rape” Drugs</vt:lpstr>
      <vt:lpstr>OTC &amp; Prescription Drugs</vt:lpstr>
      <vt:lpstr>Marijuana/Hashish</vt:lpstr>
      <vt:lpstr>Additional Drug Info.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CLASSIFICATIONS</dc:title>
  <dc:creator>Olson, Christina</dc:creator>
  <cp:lastModifiedBy>user</cp:lastModifiedBy>
  <cp:revision>5</cp:revision>
  <dcterms:modified xsi:type="dcterms:W3CDTF">2015-11-11T13:44:47Z</dcterms:modified>
</cp:coreProperties>
</file>